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65" r:id="rId6"/>
    <p:sldId id="264" r:id="rId7"/>
    <p:sldId id="266" r:id="rId8"/>
    <p:sldId id="267" r:id="rId9"/>
    <p:sldId id="268" r:id="rId10"/>
    <p:sldId id="269" r:id="rId11"/>
    <p:sldId id="270" r:id="rId12"/>
  </p:sldIdLst>
  <p:sldSz cx="9144000" cy="6858000" type="screen4x3"/>
  <p:notesSz cx="6662738" cy="9926638"/>
  <p:defaultTextStyle>
    <a:defPPr>
      <a:defRPr lang="en-US"/>
    </a:defPPr>
    <a:lvl1pPr algn="l" rtl="0" fontAlgn="base">
      <a:spcBef>
        <a:spcPct val="0"/>
      </a:spcBef>
      <a:spcAft>
        <a:spcPct val="0"/>
      </a:spcAft>
      <a:defRPr sz="1400" kern="1200">
        <a:solidFill>
          <a:schemeClr val="tx1"/>
        </a:solidFill>
        <a:latin typeface="Andalus" pitchFamily="2" charset="-78"/>
        <a:ea typeface="Arial Unicode MS" pitchFamily="34" charset="-128"/>
        <a:cs typeface="Arial Unicode MS" pitchFamily="34" charset="-128"/>
      </a:defRPr>
    </a:lvl1pPr>
    <a:lvl2pPr marL="457200" algn="l" rtl="0" fontAlgn="base">
      <a:spcBef>
        <a:spcPct val="0"/>
      </a:spcBef>
      <a:spcAft>
        <a:spcPct val="0"/>
      </a:spcAft>
      <a:defRPr sz="1400" kern="1200">
        <a:solidFill>
          <a:schemeClr val="tx1"/>
        </a:solidFill>
        <a:latin typeface="Andalus" pitchFamily="2" charset="-78"/>
        <a:ea typeface="Arial Unicode MS" pitchFamily="34" charset="-128"/>
        <a:cs typeface="Arial Unicode MS" pitchFamily="34" charset="-128"/>
      </a:defRPr>
    </a:lvl2pPr>
    <a:lvl3pPr marL="914400" algn="l" rtl="0" fontAlgn="base">
      <a:spcBef>
        <a:spcPct val="0"/>
      </a:spcBef>
      <a:spcAft>
        <a:spcPct val="0"/>
      </a:spcAft>
      <a:defRPr sz="1400" kern="1200">
        <a:solidFill>
          <a:schemeClr val="tx1"/>
        </a:solidFill>
        <a:latin typeface="Andalus" pitchFamily="2" charset="-78"/>
        <a:ea typeface="Arial Unicode MS" pitchFamily="34" charset="-128"/>
        <a:cs typeface="Arial Unicode MS" pitchFamily="34" charset="-128"/>
      </a:defRPr>
    </a:lvl3pPr>
    <a:lvl4pPr marL="1371600" algn="l" rtl="0" fontAlgn="base">
      <a:spcBef>
        <a:spcPct val="0"/>
      </a:spcBef>
      <a:spcAft>
        <a:spcPct val="0"/>
      </a:spcAft>
      <a:defRPr sz="1400" kern="1200">
        <a:solidFill>
          <a:schemeClr val="tx1"/>
        </a:solidFill>
        <a:latin typeface="Andalus" pitchFamily="2" charset="-78"/>
        <a:ea typeface="Arial Unicode MS" pitchFamily="34" charset="-128"/>
        <a:cs typeface="Arial Unicode MS" pitchFamily="34" charset="-128"/>
      </a:defRPr>
    </a:lvl4pPr>
    <a:lvl5pPr marL="1828800" algn="l" rtl="0" fontAlgn="base">
      <a:spcBef>
        <a:spcPct val="0"/>
      </a:spcBef>
      <a:spcAft>
        <a:spcPct val="0"/>
      </a:spcAft>
      <a:defRPr sz="1400" kern="1200">
        <a:solidFill>
          <a:schemeClr val="tx1"/>
        </a:solidFill>
        <a:latin typeface="Andalus" pitchFamily="2" charset="-78"/>
        <a:ea typeface="Arial Unicode MS" pitchFamily="34" charset="-128"/>
        <a:cs typeface="Arial Unicode MS" pitchFamily="34" charset="-128"/>
      </a:defRPr>
    </a:lvl5pPr>
    <a:lvl6pPr marL="2286000" algn="l" defTabSz="914400" rtl="0" eaLnBrk="1" latinLnBrk="0" hangingPunct="1">
      <a:defRPr sz="1400" kern="1200">
        <a:solidFill>
          <a:schemeClr val="tx1"/>
        </a:solidFill>
        <a:latin typeface="Andalus" pitchFamily="2" charset="-78"/>
        <a:ea typeface="Arial Unicode MS" pitchFamily="34" charset="-128"/>
        <a:cs typeface="Arial Unicode MS" pitchFamily="34" charset="-128"/>
      </a:defRPr>
    </a:lvl6pPr>
    <a:lvl7pPr marL="2743200" algn="l" defTabSz="914400" rtl="0" eaLnBrk="1" latinLnBrk="0" hangingPunct="1">
      <a:defRPr sz="1400" kern="1200">
        <a:solidFill>
          <a:schemeClr val="tx1"/>
        </a:solidFill>
        <a:latin typeface="Andalus" pitchFamily="2" charset="-78"/>
        <a:ea typeface="Arial Unicode MS" pitchFamily="34" charset="-128"/>
        <a:cs typeface="Arial Unicode MS" pitchFamily="34" charset="-128"/>
      </a:defRPr>
    </a:lvl7pPr>
    <a:lvl8pPr marL="3200400" algn="l" defTabSz="914400" rtl="0" eaLnBrk="1" latinLnBrk="0" hangingPunct="1">
      <a:defRPr sz="1400" kern="1200">
        <a:solidFill>
          <a:schemeClr val="tx1"/>
        </a:solidFill>
        <a:latin typeface="Andalus" pitchFamily="2" charset="-78"/>
        <a:ea typeface="Arial Unicode MS" pitchFamily="34" charset="-128"/>
        <a:cs typeface="Arial Unicode MS" pitchFamily="34" charset="-128"/>
      </a:defRPr>
    </a:lvl8pPr>
    <a:lvl9pPr marL="3657600" algn="l" defTabSz="914400" rtl="0" eaLnBrk="1" latinLnBrk="0" hangingPunct="1">
      <a:defRPr sz="1400" kern="1200">
        <a:solidFill>
          <a:schemeClr val="tx1"/>
        </a:solidFill>
        <a:latin typeface="Andalus" pitchFamily="2" charset="-7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63" autoAdjust="0"/>
  </p:normalViewPr>
  <p:slideViewPr>
    <p:cSldViewPr snapToGrid="0">
      <p:cViewPr varScale="1">
        <p:scale>
          <a:sx n="114" d="100"/>
          <a:sy n="114" d="100"/>
        </p:scale>
        <p:origin x="-9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logo"/>
          <p:cNvPicPr>
            <a:picLocks noChangeAspect="1" noChangeArrowheads="1"/>
          </p:cNvPicPr>
          <p:nvPr/>
        </p:nvPicPr>
        <p:blipFill>
          <a:blip r:embed="rId13" cstate="print"/>
          <a:srcRect/>
          <a:stretch>
            <a:fillRect/>
          </a:stretch>
        </p:blipFill>
        <p:spPr bwMode="auto">
          <a:xfrm>
            <a:off x="6502400" y="139700"/>
            <a:ext cx="2565400" cy="1079500"/>
          </a:xfrm>
          <a:prstGeom prst="rect">
            <a:avLst/>
          </a:prstGeom>
          <a:noFill/>
          <a:ln w="9525">
            <a:noFill/>
            <a:miter lim="800000"/>
            <a:headEnd/>
            <a:tailEnd/>
          </a:ln>
        </p:spPr>
      </p:pic>
      <p:pic>
        <p:nvPicPr>
          <p:cNvPr id="1027" name="Picture 12" descr="gold band"/>
          <p:cNvPicPr>
            <a:picLocks noChangeAspect="1" noChangeArrowheads="1"/>
          </p:cNvPicPr>
          <p:nvPr/>
        </p:nvPicPr>
        <p:blipFill>
          <a:blip r:embed="rId14" cstate="print"/>
          <a:srcRect/>
          <a:stretch>
            <a:fillRect/>
          </a:stretch>
        </p:blipFill>
        <p:spPr bwMode="auto">
          <a:xfrm>
            <a:off x="0" y="6708775"/>
            <a:ext cx="9144000" cy="16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cs typeface="Arial" charset="0"/>
        </a:defRPr>
      </a:lvl2pPr>
      <a:lvl3pPr algn="l" rtl="0" eaLnBrk="1" fontAlgn="base" hangingPunct="1">
        <a:spcBef>
          <a:spcPct val="0"/>
        </a:spcBef>
        <a:spcAft>
          <a:spcPct val="0"/>
        </a:spcAft>
        <a:defRPr sz="2400">
          <a:solidFill>
            <a:schemeClr val="tx2"/>
          </a:solidFill>
          <a:latin typeface="Arial" charset="0"/>
          <a:cs typeface="Arial" charset="0"/>
        </a:defRPr>
      </a:lvl3pPr>
      <a:lvl4pPr algn="l" rtl="0" eaLnBrk="1" fontAlgn="base" hangingPunct="1">
        <a:spcBef>
          <a:spcPct val="0"/>
        </a:spcBef>
        <a:spcAft>
          <a:spcPct val="0"/>
        </a:spcAft>
        <a:defRPr sz="2400">
          <a:solidFill>
            <a:schemeClr val="tx2"/>
          </a:solidFill>
          <a:latin typeface="Arial" charset="0"/>
          <a:cs typeface="Arial" charset="0"/>
        </a:defRPr>
      </a:lvl4pPr>
      <a:lvl5pPr algn="l" rtl="0" eaLnBrk="1" fontAlgn="base" hangingPunct="1">
        <a:spcBef>
          <a:spcPct val="0"/>
        </a:spcBef>
        <a:spcAft>
          <a:spcPct val="0"/>
        </a:spcAft>
        <a:defRPr sz="2400">
          <a:solidFill>
            <a:schemeClr val="tx2"/>
          </a:solidFill>
          <a:latin typeface="Arial" charset="0"/>
          <a:cs typeface="Arial" charset="0"/>
        </a:defRPr>
      </a:lvl5pPr>
      <a:lvl6pPr marL="457200" algn="l" rtl="0" eaLnBrk="1" fontAlgn="base" hangingPunct="1">
        <a:spcBef>
          <a:spcPct val="0"/>
        </a:spcBef>
        <a:spcAft>
          <a:spcPct val="0"/>
        </a:spcAft>
        <a:defRPr sz="2400">
          <a:solidFill>
            <a:schemeClr val="tx2"/>
          </a:solidFill>
          <a:latin typeface="Arial" charset="0"/>
          <a:cs typeface="Arial" charset="0"/>
        </a:defRPr>
      </a:lvl6pPr>
      <a:lvl7pPr marL="914400" algn="l" rtl="0" eaLnBrk="1" fontAlgn="base" hangingPunct="1">
        <a:spcBef>
          <a:spcPct val="0"/>
        </a:spcBef>
        <a:spcAft>
          <a:spcPct val="0"/>
        </a:spcAft>
        <a:defRPr sz="2400">
          <a:solidFill>
            <a:schemeClr val="tx2"/>
          </a:solidFill>
          <a:latin typeface="Arial" charset="0"/>
          <a:cs typeface="Arial" charset="0"/>
        </a:defRPr>
      </a:lvl7pPr>
      <a:lvl8pPr marL="1371600" algn="l" rtl="0" eaLnBrk="1" fontAlgn="base" hangingPunct="1">
        <a:spcBef>
          <a:spcPct val="0"/>
        </a:spcBef>
        <a:spcAft>
          <a:spcPct val="0"/>
        </a:spcAft>
        <a:defRPr sz="2400">
          <a:solidFill>
            <a:schemeClr val="tx2"/>
          </a:solidFill>
          <a:latin typeface="Arial" charset="0"/>
          <a:cs typeface="Arial" charset="0"/>
        </a:defRPr>
      </a:lvl8pPr>
      <a:lvl9pPr marL="1828800" algn="l" rtl="0" eaLnBrk="1" fontAlgn="base" hangingPunct="1">
        <a:spcBef>
          <a:spcPct val="0"/>
        </a:spcBef>
        <a:spcAft>
          <a:spcPct val="0"/>
        </a:spcAft>
        <a:defRPr sz="2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_pg1"/>
          <p:cNvPicPr>
            <a:picLocks noChangeAspect="1" noChangeArrowheads="1"/>
          </p:cNvPicPr>
          <p:nvPr/>
        </p:nvPicPr>
        <p:blipFill>
          <a:blip r:embed="rId2" cstate="print"/>
          <a:srcRect/>
          <a:stretch>
            <a:fillRect/>
          </a:stretch>
        </p:blipFill>
        <p:spPr bwMode="auto">
          <a:xfrm>
            <a:off x="0" y="0"/>
            <a:ext cx="9144000" cy="6880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Bond Mobile</a:t>
            </a:r>
            <a:endParaRPr lang="en-AU" dirty="0"/>
          </a:p>
        </p:txBody>
      </p:sp>
      <p:sp>
        <p:nvSpPr>
          <p:cNvPr id="3" name="Content Placeholder 2"/>
          <p:cNvSpPr>
            <a:spLocks noGrp="1"/>
          </p:cNvSpPr>
          <p:nvPr>
            <p:ph idx="1"/>
          </p:nvPr>
        </p:nvSpPr>
        <p:spPr/>
        <p:txBody>
          <a:bodyPr/>
          <a:lstStyle/>
          <a:p>
            <a:pPr lvl="0"/>
            <a:r>
              <a:rPr lang="en-AU" i="1" dirty="0" smtClean="0"/>
              <a:t>Recommendation:</a:t>
            </a:r>
          </a:p>
          <a:p>
            <a:pPr lvl="0"/>
            <a:r>
              <a:rPr lang="en-AU" i="1" dirty="0" smtClean="0"/>
              <a:t>A </a:t>
            </a:r>
            <a:r>
              <a:rPr lang="en-AU" i="1" dirty="0"/>
              <a:t>mobile application development framework should be selected on the basis of the following requirements:  </a:t>
            </a:r>
            <a:endParaRPr lang="en-AU" dirty="0"/>
          </a:p>
          <a:p>
            <a:pPr lvl="1"/>
            <a:r>
              <a:rPr lang="en-AU" i="1" dirty="0"/>
              <a:t>Cost </a:t>
            </a:r>
            <a:endParaRPr lang="en-AU" dirty="0"/>
          </a:p>
          <a:p>
            <a:pPr lvl="1"/>
            <a:r>
              <a:rPr lang="en-AU" i="1" dirty="0"/>
              <a:t>User </a:t>
            </a:r>
            <a:r>
              <a:rPr lang="en-AU" i="1" dirty="0" smtClean="0"/>
              <a:t>experience (Social, easy</a:t>
            </a:r>
            <a:r>
              <a:rPr lang="en-AU" i="1" smtClean="0"/>
              <a:t>, fun)</a:t>
            </a:r>
            <a:endParaRPr lang="en-AU" dirty="0"/>
          </a:p>
          <a:p>
            <a:pPr lvl="1"/>
            <a:r>
              <a:rPr lang="en-AU" i="1" dirty="0"/>
              <a:t>Future development options based a native Software Development Kit (SDK)</a:t>
            </a:r>
            <a:endParaRPr lang="en-AU" dirty="0"/>
          </a:p>
          <a:p>
            <a:pPr lvl="1"/>
            <a:r>
              <a:rPr lang="en-AU" i="1" dirty="0"/>
              <a:t>Delivered services</a:t>
            </a:r>
            <a:endParaRPr lang="en-AU" dirty="0"/>
          </a:p>
          <a:p>
            <a:endParaRPr lang="en-AU" dirty="0"/>
          </a:p>
        </p:txBody>
      </p:sp>
    </p:spTree>
    <p:extLst>
      <p:ext uri="{BB962C8B-B14F-4D97-AF65-F5344CB8AC3E}">
        <p14:creationId xmlns:p14="http://schemas.microsoft.com/office/powerpoint/2010/main" val="3564098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Bond Mobile</a:t>
            </a:r>
            <a:endParaRPr lang="en-AU" dirty="0"/>
          </a:p>
        </p:txBody>
      </p:sp>
      <p:sp>
        <p:nvSpPr>
          <p:cNvPr id="3" name="Content Placeholder 2"/>
          <p:cNvSpPr>
            <a:spLocks noGrp="1"/>
          </p:cNvSpPr>
          <p:nvPr>
            <p:ph idx="1"/>
          </p:nvPr>
        </p:nvSpPr>
        <p:spPr/>
        <p:txBody>
          <a:bodyPr/>
          <a:lstStyle/>
          <a:p>
            <a:r>
              <a:rPr lang="en-AU" dirty="0" smtClean="0"/>
              <a:t>Stage 1</a:t>
            </a:r>
          </a:p>
          <a:p>
            <a:pPr lvl="1"/>
            <a:r>
              <a:rPr lang="en-AU" dirty="0" smtClean="0"/>
              <a:t>Implement delivered services (modules)</a:t>
            </a:r>
          </a:p>
          <a:p>
            <a:r>
              <a:rPr lang="en-AU" dirty="0" smtClean="0"/>
              <a:t>Stage 2</a:t>
            </a:r>
          </a:p>
          <a:p>
            <a:pPr lvl="1"/>
            <a:r>
              <a:rPr lang="en-AU" dirty="0" smtClean="0"/>
              <a:t>Develop missing required services (modules)</a:t>
            </a:r>
          </a:p>
          <a:p>
            <a:r>
              <a:rPr lang="en-AU" dirty="0" smtClean="0"/>
              <a:t>Stage 3 </a:t>
            </a:r>
          </a:p>
          <a:p>
            <a:pPr lvl="1"/>
            <a:r>
              <a:rPr lang="en-AU" dirty="0" smtClean="0"/>
              <a:t>Develop mobile framework</a:t>
            </a:r>
          </a:p>
          <a:p>
            <a:pPr lvl="1"/>
            <a:r>
              <a:rPr lang="en-AU" dirty="0" smtClean="0"/>
              <a:t>Look for creative/innovative ideas, especially for Teaching and Learning</a:t>
            </a:r>
            <a:endParaRPr lang="en-AU" dirty="0"/>
          </a:p>
        </p:txBody>
      </p:sp>
    </p:spTree>
    <p:extLst>
      <p:ext uri="{BB962C8B-B14F-4D97-AF65-F5344CB8AC3E}">
        <p14:creationId xmlns:p14="http://schemas.microsoft.com/office/powerpoint/2010/main" val="41973151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r>
              <a:rPr lang="en-AU" dirty="0" smtClean="0"/>
              <a:t>Mobile at Bond</a:t>
            </a:r>
            <a:endParaRPr lang="en-AU" dirty="0"/>
          </a:p>
        </p:txBody>
      </p:sp>
    </p:spTree>
    <p:extLst>
      <p:ext uri="{BB962C8B-B14F-4D97-AF65-F5344CB8AC3E}">
        <p14:creationId xmlns:p14="http://schemas.microsoft.com/office/powerpoint/2010/main" val="34889863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200000"/>
              </a:lnSpc>
            </a:pPr>
            <a:r>
              <a:rPr lang="en-AU" dirty="0" smtClean="0"/>
              <a:t>Drivers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January 2010 </a:t>
            </a:r>
            <a:r>
              <a:rPr lang="en-AU" dirty="0" err="1" smtClean="0"/>
              <a:t>mLearning@Bond</a:t>
            </a:r>
            <a:r>
              <a:rPr lang="en-AU" dirty="0" smtClean="0"/>
              <a:t> Academic Discussion Group</a:t>
            </a:r>
          </a:p>
          <a:p>
            <a:pPr marL="457200" indent="-457200">
              <a:buFont typeface="Arial" pitchFamily="34" charset="0"/>
              <a:buChar char="•"/>
            </a:pPr>
            <a:r>
              <a:rPr lang="en-AU" dirty="0" smtClean="0"/>
              <a:t>July 2010 mLearning report tabled</a:t>
            </a:r>
          </a:p>
          <a:p>
            <a:pPr marL="800100" lvl="2" indent="0">
              <a:buNone/>
            </a:pPr>
            <a:r>
              <a:rPr lang="en-AU" sz="2000" i="1" dirty="0"/>
              <a:t>The advice of the </a:t>
            </a:r>
            <a:r>
              <a:rPr lang="en-AU" sz="2000" i="1" dirty="0" err="1"/>
              <a:t>mLearning@Bond</a:t>
            </a:r>
            <a:r>
              <a:rPr lang="en-AU" sz="2000" i="1" dirty="0"/>
              <a:t> Group, therefore, is that Bond University should begin a steady investment that develops mLearning initiatives. The initiatives should cover both the flexible delivery of administrative information to students and the delivery of educational content. The aim must be to improve the student experience by making content and services available to our students in a way that enhances, but does not replace on-campus engagement</a:t>
            </a:r>
            <a:r>
              <a:rPr lang="en-AU" i="1" dirty="0"/>
              <a:t>. </a:t>
            </a:r>
            <a:endParaRPr lang="en-AU" dirty="0"/>
          </a:p>
          <a:p>
            <a:pPr marL="800100" lvl="2" indent="0">
              <a:buNone/>
            </a:pPr>
            <a:endParaRPr lang="en-AU" dirty="0" smtClean="0"/>
          </a:p>
          <a:p>
            <a:pPr marL="857250" lvl="1" indent="-457200">
              <a:buFont typeface="Arial" pitchFamily="34" charset="0"/>
              <a:buChar char="•"/>
            </a:pPr>
            <a:endParaRPr lang="en-AU" dirty="0"/>
          </a:p>
        </p:txBody>
      </p:sp>
    </p:spTree>
    <p:extLst>
      <p:ext uri="{BB962C8B-B14F-4D97-AF65-F5344CB8AC3E}">
        <p14:creationId xmlns:p14="http://schemas.microsoft.com/office/powerpoint/2010/main" val="1385391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Drivers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Students</a:t>
            </a:r>
          </a:p>
          <a:p>
            <a:pPr marL="857250" lvl="1" indent="-457200">
              <a:buFont typeface="Arial" pitchFamily="34" charset="0"/>
              <a:buChar char="•"/>
            </a:pPr>
            <a:r>
              <a:rPr lang="en-AU" dirty="0" smtClean="0"/>
              <a:t>BUSA meeting</a:t>
            </a:r>
          </a:p>
          <a:p>
            <a:pPr marL="857250" lvl="1" indent="-457200">
              <a:buFont typeface="Arial" pitchFamily="34" charset="0"/>
              <a:buChar char="•"/>
            </a:pPr>
            <a:r>
              <a:rPr lang="en-AU" dirty="0" smtClean="0"/>
              <a:t>Election platform</a:t>
            </a:r>
          </a:p>
          <a:p>
            <a:pPr marL="1257300" lvl="2" indent="-457200">
              <a:buFont typeface="Arial" pitchFamily="34" charset="0"/>
              <a:buChar char="•"/>
            </a:pPr>
            <a:r>
              <a:rPr lang="en-AU" dirty="0" smtClean="0"/>
              <a:t>Why isn’t Bond in the app store?</a:t>
            </a:r>
          </a:p>
          <a:p>
            <a:pPr marL="857250" lvl="1" indent="-457200">
              <a:buFont typeface="Arial" pitchFamily="34" charset="0"/>
              <a:buChar char="•"/>
            </a:pPr>
            <a:r>
              <a:rPr lang="en-AU" dirty="0" smtClean="0"/>
              <a:t>Office of Student Experience</a:t>
            </a:r>
          </a:p>
          <a:p>
            <a:pPr marL="1257300" lvl="2" indent="-457200">
              <a:buFont typeface="Arial" pitchFamily="34" charset="0"/>
              <a:buChar char="•"/>
            </a:pPr>
            <a:r>
              <a:rPr lang="en-AU" dirty="0" smtClean="0"/>
              <a:t>Push from developers selling services</a:t>
            </a:r>
          </a:p>
          <a:p>
            <a:endParaRPr lang="en-AU" dirty="0"/>
          </a:p>
        </p:txBody>
      </p:sp>
    </p:spTree>
    <p:extLst>
      <p:ext uri="{BB962C8B-B14F-4D97-AF65-F5344CB8AC3E}">
        <p14:creationId xmlns:p14="http://schemas.microsoft.com/office/powerpoint/2010/main" val="9399893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Drivers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Staff</a:t>
            </a:r>
          </a:p>
          <a:p>
            <a:pPr marL="857250" lvl="1" indent="-457200">
              <a:buFont typeface="Arial" pitchFamily="34" charset="0"/>
              <a:buChar char="•"/>
            </a:pPr>
            <a:r>
              <a:rPr lang="en-AU" dirty="0" smtClean="0"/>
              <a:t>Use in class</a:t>
            </a:r>
          </a:p>
          <a:p>
            <a:pPr marL="1257300" lvl="2" indent="-457200">
              <a:buFont typeface="Arial" pitchFamily="34" charset="0"/>
              <a:buChar char="•"/>
            </a:pPr>
            <a:r>
              <a:rPr lang="en-AU" dirty="0" err="1" smtClean="0"/>
              <a:t>Ipads</a:t>
            </a:r>
            <a:endParaRPr lang="en-AU" dirty="0" smtClean="0"/>
          </a:p>
          <a:p>
            <a:pPr marL="1257300" lvl="2" indent="-457200">
              <a:buFont typeface="Arial" pitchFamily="34" charset="0"/>
              <a:buChar char="•"/>
            </a:pPr>
            <a:r>
              <a:rPr lang="en-AU" dirty="0" smtClean="0"/>
              <a:t>Enriched </a:t>
            </a:r>
            <a:r>
              <a:rPr lang="en-AU" dirty="0" err="1" smtClean="0"/>
              <a:t>ebooks</a:t>
            </a:r>
            <a:endParaRPr lang="en-AU" dirty="0" smtClean="0"/>
          </a:p>
          <a:p>
            <a:pPr marL="857250" lvl="1" indent="-457200">
              <a:buFont typeface="Arial" pitchFamily="34" charset="0"/>
              <a:buChar char="•"/>
            </a:pPr>
            <a:r>
              <a:rPr lang="en-AU" dirty="0" smtClean="0"/>
              <a:t>New buildings</a:t>
            </a:r>
          </a:p>
          <a:p>
            <a:pPr marL="857250" lvl="1" indent="-457200">
              <a:buFont typeface="Arial" pitchFamily="34" charset="0"/>
              <a:buChar char="•"/>
            </a:pPr>
            <a:r>
              <a:rPr lang="en-AU" dirty="0" smtClean="0"/>
              <a:t>Paperless meetings</a:t>
            </a:r>
          </a:p>
          <a:p>
            <a:pPr marL="857250" lvl="1" indent="-457200">
              <a:buFont typeface="Arial" pitchFamily="34" charset="0"/>
              <a:buChar char="•"/>
            </a:pPr>
            <a:r>
              <a:rPr lang="en-AU" dirty="0" smtClean="0"/>
              <a:t>Operation plan requirement</a:t>
            </a:r>
          </a:p>
          <a:p>
            <a:endParaRPr lang="en-AU" dirty="0"/>
          </a:p>
        </p:txBody>
      </p:sp>
    </p:spTree>
    <p:extLst>
      <p:ext uri="{BB962C8B-B14F-4D97-AF65-F5344CB8AC3E}">
        <p14:creationId xmlns:p14="http://schemas.microsoft.com/office/powerpoint/2010/main" val="34595048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Data security on mobile devices</a:t>
            </a:r>
          </a:p>
          <a:p>
            <a:pPr marL="457200" indent="-457200">
              <a:buFont typeface="Arial" pitchFamily="34" charset="0"/>
              <a:buChar char="•"/>
            </a:pPr>
            <a:r>
              <a:rPr lang="en-AU" dirty="0" smtClean="0"/>
              <a:t>Pressure from BYOD to integrate with corporate environment</a:t>
            </a:r>
          </a:p>
          <a:p>
            <a:pPr marL="857250" lvl="1" indent="-457200">
              <a:buFont typeface="Arial" pitchFamily="34" charset="0"/>
              <a:buChar char="•"/>
            </a:pPr>
            <a:r>
              <a:rPr lang="en-AU" dirty="0" smtClean="0"/>
              <a:t>Apple TV on the </a:t>
            </a:r>
            <a:r>
              <a:rPr lang="en-AU" dirty="0" err="1" smtClean="0"/>
              <a:t>wifi</a:t>
            </a:r>
            <a:endParaRPr lang="en-AU" dirty="0" smtClean="0"/>
          </a:p>
          <a:p>
            <a:pPr marL="457200" indent="-457200">
              <a:buFont typeface="Arial" pitchFamily="34" charset="0"/>
              <a:buChar char="•"/>
            </a:pPr>
            <a:r>
              <a:rPr lang="en-AU" dirty="0" smtClean="0"/>
              <a:t>Ad hoc development</a:t>
            </a:r>
          </a:p>
          <a:p>
            <a:pPr marL="457200" indent="-457200">
              <a:buFont typeface="Arial" pitchFamily="34" charset="0"/>
              <a:buChar char="•"/>
            </a:pPr>
            <a:endParaRPr lang="en-AU" dirty="0"/>
          </a:p>
        </p:txBody>
      </p:sp>
    </p:spTree>
    <p:extLst>
      <p:ext uri="{BB962C8B-B14F-4D97-AF65-F5344CB8AC3E}">
        <p14:creationId xmlns:p14="http://schemas.microsoft.com/office/powerpoint/2010/main" val="38782509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Initiatives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Blackboard Mobile Learn – 1</a:t>
            </a:r>
            <a:r>
              <a:rPr lang="en-AU" baseline="30000" dirty="0" smtClean="0"/>
              <a:t>st</a:t>
            </a:r>
            <a:r>
              <a:rPr lang="en-AU" dirty="0" smtClean="0"/>
              <a:t> site in Australia</a:t>
            </a:r>
          </a:p>
          <a:p>
            <a:pPr marL="457200" indent="-457200">
              <a:buFont typeface="Arial" pitchFamily="34" charset="0"/>
              <a:buChar char="•"/>
            </a:pPr>
            <a:r>
              <a:rPr lang="en-AU" dirty="0" smtClean="0"/>
              <a:t>Emerging Technology Committee</a:t>
            </a:r>
          </a:p>
          <a:p>
            <a:pPr marL="457200" indent="-457200">
              <a:buFont typeface="Arial" pitchFamily="34" charset="0"/>
              <a:buChar char="•"/>
            </a:pPr>
            <a:r>
              <a:rPr lang="en-AU" dirty="0" smtClean="0"/>
              <a:t>Procurement policy changes</a:t>
            </a:r>
          </a:p>
          <a:p>
            <a:pPr marL="457200" indent="-457200">
              <a:buFont typeface="Arial" pitchFamily="34" charset="0"/>
              <a:buChar char="•"/>
            </a:pPr>
            <a:r>
              <a:rPr lang="en-AU" dirty="0" smtClean="0"/>
              <a:t>Data security policy</a:t>
            </a:r>
          </a:p>
          <a:p>
            <a:pPr marL="457200" indent="-457200">
              <a:buFont typeface="Arial" pitchFamily="34" charset="0"/>
              <a:buChar char="•"/>
            </a:pPr>
            <a:r>
              <a:rPr lang="en-AU" dirty="0" smtClean="0"/>
              <a:t>M.bond.edu.au</a:t>
            </a:r>
          </a:p>
          <a:p>
            <a:pPr marL="457200" indent="-457200">
              <a:buFont typeface="Arial" pitchFamily="34" charset="0"/>
              <a:buChar char="•"/>
            </a:pPr>
            <a:r>
              <a:rPr lang="en-AU" dirty="0" smtClean="0"/>
              <a:t>Computer availability</a:t>
            </a:r>
            <a:endParaRPr lang="en-AU" dirty="0"/>
          </a:p>
          <a:p>
            <a:pPr marL="457200" indent="-457200">
              <a:buFont typeface="Arial" pitchFamily="34" charset="0"/>
              <a:buChar char="•"/>
            </a:pPr>
            <a:endParaRPr lang="en-AU" dirty="0" smtClean="0"/>
          </a:p>
          <a:p>
            <a:pPr marL="457200" indent="-457200">
              <a:buFont typeface="Arial" pitchFamily="34" charset="0"/>
              <a:buChar char="•"/>
            </a:pPr>
            <a:endParaRPr lang="en-AU" dirty="0"/>
          </a:p>
        </p:txBody>
      </p:sp>
    </p:spTree>
    <p:extLst>
      <p:ext uri="{BB962C8B-B14F-4D97-AF65-F5344CB8AC3E}">
        <p14:creationId xmlns:p14="http://schemas.microsoft.com/office/powerpoint/2010/main" val="39549094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Projects</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Bond on iTunes U</a:t>
            </a:r>
          </a:p>
          <a:p>
            <a:pPr marL="457200" indent="-457200">
              <a:buFont typeface="Arial" pitchFamily="34" charset="0"/>
              <a:buChar char="•"/>
            </a:pPr>
            <a:r>
              <a:rPr lang="en-AU" dirty="0" smtClean="0"/>
              <a:t>Bond Mobile project</a:t>
            </a:r>
          </a:p>
          <a:p>
            <a:pPr marL="457200" indent="-457200">
              <a:buFont typeface="Arial" pitchFamily="34" charset="0"/>
              <a:buChar char="•"/>
            </a:pPr>
            <a:r>
              <a:rPr lang="en-AU" dirty="0" smtClean="0"/>
              <a:t>Student/staff projects</a:t>
            </a:r>
          </a:p>
          <a:p>
            <a:pPr marL="857250" lvl="1" indent="-457200">
              <a:buFont typeface="Arial" pitchFamily="34" charset="0"/>
              <a:buChar char="•"/>
            </a:pPr>
            <a:r>
              <a:rPr lang="en-AU" dirty="0" smtClean="0"/>
              <a:t>Bus timetable</a:t>
            </a:r>
          </a:p>
          <a:p>
            <a:pPr marL="857250" lvl="1" indent="-457200">
              <a:buFont typeface="Arial" pitchFamily="34" charset="0"/>
              <a:buChar char="•"/>
            </a:pPr>
            <a:r>
              <a:rPr lang="en-AU" dirty="0" smtClean="0"/>
              <a:t>Career development </a:t>
            </a:r>
          </a:p>
          <a:p>
            <a:pPr marL="857250" lvl="1" indent="-457200">
              <a:buFont typeface="Arial" pitchFamily="34" charset="0"/>
              <a:buChar char="•"/>
            </a:pPr>
            <a:r>
              <a:rPr lang="en-AU" dirty="0" smtClean="0"/>
              <a:t>Games</a:t>
            </a:r>
          </a:p>
          <a:p>
            <a:pPr marL="857250" lvl="1" indent="-457200">
              <a:buFont typeface="Arial" pitchFamily="34" charset="0"/>
              <a:buChar char="•"/>
            </a:pPr>
            <a:r>
              <a:rPr lang="en-AU" dirty="0" smtClean="0"/>
              <a:t>3D mapping</a:t>
            </a:r>
          </a:p>
          <a:p>
            <a:pPr marL="857250" lvl="1" indent="-457200">
              <a:buFont typeface="Arial" pitchFamily="34" charset="0"/>
              <a:buChar char="•"/>
            </a:pPr>
            <a:r>
              <a:rPr lang="en-AU" dirty="0" smtClean="0"/>
              <a:t>Enriched </a:t>
            </a:r>
            <a:r>
              <a:rPr lang="en-AU" dirty="0" err="1" smtClean="0"/>
              <a:t>ebooks</a:t>
            </a:r>
            <a:endParaRPr lang="en-AU" dirty="0"/>
          </a:p>
        </p:txBody>
      </p:sp>
    </p:spTree>
    <p:extLst>
      <p:ext uri="{BB962C8B-B14F-4D97-AF65-F5344CB8AC3E}">
        <p14:creationId xmlns:p14="http://schemas.microsoft.com/office/powerpoint/2010/main" val="17253494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Bond Mobile</a:t>
            </a:r>
            <a:endParaRPr lang="en-AU" dirty="0"/>
          </a:p>
        </p:txBody>
      </p:sp>
      <p:sp>
        <p:nvSpPr>
          <p:cNvPr id="3" name="Content Placeholder 2"/>
          <p:cNvSpPr>
            <a:spLocks noGrp="1"/>
          </p:cNvSpPr>
          <p:nvPr>
            <p:ph idx="1"/>
          </p:nvPr>
        </p:nvSpPr>
        <p:spPr/>
        <p:txBody>
          <a:bodyPr/>
          <a:lstStyle/>
          <a:p>
            <a:pPr marL="457200" indent="-457200">
              <a:buFont typeface="Arial" pitchFamily="34" charset="0"/>
              <a:buChar char="•"/>
            </a:pPr>
            <a:r>
              <a:rPr lang="en-AU" dirty="0" smtClean="0"/>
              <a:t>User stakeholder group</a:t>
            </a:r>
          </a:p>
          <a:p>
            <a:pPr marL="857250" lvl="1" indent="-457200">
              <a:buFont typeface="Arial" pitchFamily="34" charset="0"/>
              <a:buChar char="•"/>
            </a:pPr>
            <a:r>
              <a:rPr lang="en-AU" dirty="0" smtClean="0"/>
              <a:t>Requirements – 6 services</a:t>
            </a:r>
          </a:p>
          <a:p>
            <a:pPr marL="457200" indent="-457200">
              <a:buFont typeface="Arial" pitchFamily="34" charset="0"/>
              <a:buChar char="•"/>
            </a:pPr>
            <a:r>
              <a:rPr lang="en-AU" dirty="0" smtClean="0"/>
              <a:t>Technical Reference Group</a:t>
            </a:r>
          </a:p>
          <a:p>
            <a:pPr marL="1257300" lvl="2" indent="-457200">
              <a:buFont typeface="Arial" pitchFamily="34" charset="0"/>
              <a:buChar char="•"/>
            </a:pPr>
            <a:r>
              <a:rPr lang="en-AU" dirty="0" smtClean="0"/>
              <a:t>Academics, marketing, researchers, students, developers</a:t>
            </a:r>
          </a:p>
          <a:p>
            <a:pPr marL="857250" lvl="1" indent="-457200">
              <a:buFont typeface="Arial" pitchFamily="34" charset="0"/>
              <a:buChar char="•"/>
            </a:pPr>
            <a:r>
              <a:rPr lang="en-AU" dirty="0" smtClean="0"/>
              <a:t>Issues</a:t>
            </a:r>
          </a:p>
          <a:p>
            <a:pPr marL="1257300" lvl="2" indent="-457200">
              <a:buFont typeface="Arial" pitchFamily="34" charset="0"/>
              <a:buChar char="•"/>
            </a:pPr>
            <a:r>
              <a:rPr lang="en-AU" dirty="0" smtClean="0"/>
              <a:t>Web v. native app</a:t>
            </a:r>
          </a:p>
          <a:p>
            <a:pPr marL="1257300" lvl="2" indent="-457200">
              <a:buFont typeface="Arial" pitchFamily="34" charset="0"/>
              <a:buChar char="•"/>
            </a:pPr>
            <a:r>
              <a:rPr lang="en-AU" dirty="0" smtClean="0"/>
              <a:t>In-house v. outsourced</a:t>
            </a:r>
          </a:p>
          <a:p>
            <a:pPr marL="1257300" lvl="2" indent="-457200">
              <a:buFont typeface="Arial" pitchFamily="34" charset="0"/>
              <a:buChar char="•"/>
            </a:pPr>
            <a:endParaRPr lang="en-AU" dirty="0" smtClean="0"/>
          </a:p>
          <a:p>
            <a:pPr marL="1257300" lvl="2" indent="-457200">
              <a:buFont typeface="Arial" pitchFamily="34" charset="0"/>
              <a:buChar char="•"/>
            </a:pPr>
            <a:endParaRPr lang="en-AU" dirty="0" smtClean="0"/>
          </a:p>
          <a:p>
            <a:pPr marL="457200" indent="-457200">
              <a:buFont typeface="Arial" pitchFamily="34" charset="0"/>
              <a:buChar char="•"/>
            </a:pPr>
            <a:endParaRPr lang="en-AU" dirty="0"/>
          </a:p>
        </p:txBody>
      </p:sp>
    </p:spTree>
    <p:extLst>
      <p:ext uri="{BB962C8B-B14F-4D97-AF65-F5344CB8AC3E}">
        <p14:creationId xmlns:p14="http://schemas.microsoft.com/office/powerpoint/2010/main" val="3396133207"/>
      </p:ext>
    </p:extLst>
  </p:cSld>
  <p:clrMapOvr>
    <a:masterClrMapping/>
  </p:clrMapOvr>
  <p:transition>
    <p:fade/>
  </p:transition>
</p:sld>
</file>

<file path=ppt/theme/theme1.xml><?xml version="1.0" encoding="utf-8"?>
<a:theme xmlns:a="http://schemas.openxmlformats.org/drawingml/2006/main" name="powerpoint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powerpoint_template</Template>
  <TotalTime>56</TotalTime>
  <Words>298</Words>
  <Application>Microsoft Office PowerPoint</Application>
  <PresentationFormat>On-screen Show (4:3)</PresentationFormat>
  <Paragraphs>65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powerpoint_template</vt:lpstr>
      <vt:lpstr>PowerPoint Presentation</vt:lpstr>
      <vt:lpstr>PowerPoint Presentation</vt:lpstr>
      <vt:lpstr>Drivers</vt:lpstr>
      <vt:lpstr>Drivers</vt:lpstr>
      <vt:lpstr>Drivers</vt:lpstr>
      <vt:lpstr>Issues</vt:lpstr>
      <vt:lpstr>Initiatives</vt:lpstr>
      <vt:lpstr>Projects</vt:lpstr>
      <vt:lpstr>Bond Mobile</vt:lpstr>
      <vt:lpstr>Bond Mobile</vt:lpstr>
      <vt:lpstr>Bond Mobile</vt:lpstr>
    </vt:vector>
  </TitlesOfParts>
  <Company>Information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camcdona</dc:creator>
  <cp:lastModifiedBy>camcdona</cp:lastModifiedBy>
  <cp:revision>16</cp:revision>
  <dcterms:created xsi:type="dcterms:W3CDTF">2011-11-22T04:02:04Z</dcterms:created>
  <dcterms:modified xsi:type="dcterms:W3CDTF">2011-11-22T06:21:00Z</dcterms:modified>
</cp:coreProperties>
</file>